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handoutMasterIdLst>
    <p:handoutMasterId r:id="rId13"/>
  </p:handoutMasterIdLst>
  <p:sldIdLst>
    <p:sldId id="301" r:id="rId4"/>
    <p:sldId id="313" r:id="rId5"/>
    <p:sldId id="312" r:id="rId6"/>
    <p:sldId id="311" r:id="rId7"/>
    <p:sldId id="298" r:id="rId8"/>
    <p:sldId id="306" r:id="rId9"/>
    <p:sldId id="299" r:id="rId10"/>
    <p:sldId id="307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0720" autoAdjust="0"/>
  </p:normalViewPr>
  <p:slideViewPr>
    <p:cSldViewPr>
      <p:cViewPr varScale="1">
        <p:scale>
          <a:sx n="81" d="100"/>
          <a:sy n="81" d="100"/>
        </p:scale>
        <p:origin x="14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90B2347B-F371-4B59-992D-BF136017EBD4}" type="datetimeFigureOut">
              <a:rPr lang="en-US" smtClean="0">
                <a:latin typeface="Arial"/>
              </a:rPr>
              <a:t>5/3/2017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736FD648-97E3-4403-839A-90BFB34F69E4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06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latin typeface="Arial"/>
              </a:defRPr>
            </a:lvl1pPr>
          </a:lstStyle>
          <a:p>
            <a:fld id="{0C935E72-9B82-4D21-A286-6E78ED3278A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latin typeface="Arial"/>
              </a:defRPr>
            </a:lvl1pPr>
          </a:lstStyle>
          <a:p>
            <a:fld id="{0D7FC295-7663-40B8-9235-1490CABB6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7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11-17-16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4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6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5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6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1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9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0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9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6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33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6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8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0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3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07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4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3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6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07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8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3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0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74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39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20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93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22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14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5/3/2017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3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5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7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4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CE45AEC-76E3-499B-87A9-607830C765A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F3FE13-ACA0-4E55-98C3-F22223554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7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_WhiteBase_S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66BB7-ECEE-D347-9903-ED8786F5B89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2703-5117-D345-845D-2DE2A1CF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_WhiteBase_S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_WhiteCover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8305800" cy="14478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Program/Testing Center</a:t>
            </a: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Advising for Student Success</a:t>
            </a:r>
            <a:endParaRPr lang="en-US" sz="3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1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PASS/Testing Center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510" y="1331259"/>
            <a:ext cx="8001000" cy="5211763"/>
          </a:xfrm>
        </p:spPr>
        <p:txBody>
          <a:bodyPr/>
          <a:lstStyle/>
          <a:p>
            <a:r>
              <a:rPr lang="en-US" sz="2400" b="1" dirty="0" smtClean="0"/>
              <a:t>Overview of PASS and Student Placement Process</a:t>
            </a:r>
          </a:p>
          <a:p>
            <a:endParaRPr lang="en-US" sz="300" b="1" dirty="0"/>
          </a:p>
          <a:p>
            <a:r>
              <a:rPr lang="en-US" sz="2400" b="1" dirty="0" smtClean="0"/>
              <a:t>Placement Advising Coordinator Position</a:t>
            </a:r>
          </a:p>
          <a:p>
            <a:pPr marL="0" indent="0">
              <a:buNone/>
            </a:pPr>
            <a:endParaRPr lang="en-US" sz="300" b="1" dirty="0" smtClean="0"/>
          </a:p>
          <a:p>
            <a:r>
              <a:rPr lang="en-US" sz="2400" b="1" dirty="0" smtClean="0"/>
              <a:t>PASS Faculty Updates</a:t>
            </a:r>
          </a:p>
          <a:p>
            <a:pPr marL="0" indent="0">
              <a:buNone/>
            </a:pPr>
            <a:endParaRPr lang="en-US" sz="300" b="1" dirty="0" smtClean="0"/>
          </a:p>
          <a:p>
            <a:r>
              <a:rPr lang="en-US" sz="2400" b="1" dirty="0" smtClean="0"/>
              <a:t>PASS Programs Intersections with other Teams and Programs</a:t>
            </a:r>
          </a:p>
          <a:p>
            <a:pPr marL="0" indent="0">
              <a:buNone/>
            </a:pPr>
            <a:endParaRPr lang="en-US" sz="300" b="1" dirty="0" smtClean="0"/>
          </a:p>
          <a:p>
            <a:r>
              <a:rPr lang="en-US" sz="2400" b="1" dirty="0" smtClean="0"/>
              <a:t>Data Analysis</a:t>
            </a:r>
          </a:p>
          <a:p>
            <a:pPr marL="0" indent="0">
              <a:buNone/>
            </a:pPr>
            <a:endParaRPr lang="en-US" sz="300" b="1" dirty="0" smtClean="0"/>
          </a:p>
          <a:p>
            <a:r>
              <a:rPr lang="en-US" sz="2400" b="1" dirty="0" smtClean="0"/>
              <a:t>Contact Information</a:t>
            </a:r>
          </a:p>
          <a:p>
            <a:endParaRPr lang="en-US" sz="300" b="1" dirty="0" smtClean="0"/>
          </a:p>
          <a:p>
            <a:r>
              <a:rPr lang="en-US" sz="2400" b="1" dirty="0" smtClean="0"/>
              <a:t>Testing Center Updates </a:t>
            </a:r>
          </a:p>
          <a:p>
            <a:endParaRPr lang="en-US" sz="300" b="1" dirty="0"/>
          </a:p>
          <a:p>
            <a:r>
              <a:rPr lang="en-US" sz="2400" b="1" dirty="0" smtClean="0"/>
              <a:t>Accuplacer Next Generation (new placement tests) </a:t>
            </a:r>
          </a:p>
          <a:p>
            <a:pPr marL="0" indent="0">
              <a:buNone/>
            </a:pPr>
            <a:endParaRPr lang="en-US" sz="300" b="1" dirty="0" smtClean="0"/>
          </a:p>
          <a:p>
            <a:r>
              <a:rPr lang="en-US" sz="2400" b="1" dirty="0" smtClean="0"/>
              <a:t>Remodel Update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070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522551" cy="64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6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5" y="152400"/>
            <a:ext cx="8555231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Math Placements </a:t>
            </a:r>
            <a:r>
              <a:rPr lang="en-US" b="1" dirty="0" smtClean="0"/>
              <a:t>(self-report and/or unofficial transcripts)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058014"/>
              </p:ext>
            </p:extLst>
          </p:nvPr>
        </p:nvGraphicFramePr>
        <p:xfrm>
          <a:off x="457200" y="609600"/>
          <a:ext cx="8763000" cy="5554931"/>
        </p:xfrm>
        <a:graphic>
          <a:graphicData uri="http://schemas.openxmlformats.org/drawingml/2006/table">
            <a:tbl>
              <a:tblPr firstRow="1" bandRow="1"/>
              <a:tblGrid>
                <a:gridCol w="4343400"/>
                <a:gridCol w="4419600"/>
              </a:tblGrid>
              <a:tr h="25146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b="1" dirty="0" smtClean="0"/>
                        <a:t>Graduated</a:t>
                      </a:r>
                      <a:r>
                        <a:rPr lang="en-US" sz="1600" b="1" baseline="0" dirty="0" smtClean="0"/>
                        <a:t> or passed GED within 2 years</a:t>
                      </a:r>
                    </a:p>
                    <a:p>
                      <a:pPr marL="0" indent="0">
                        <a:buNone/>
                      </a:pPr>
                      <a:endParaRPr lang="en-US" sz="5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GPA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Scores: GED 2014, SAT, ACT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Math coursework and grades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Full time vs. part time student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Less than 20 hours of weekly commitments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Feelings about math (positive or negative)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aseline="0" dirty="0" smtClean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Graduated or passed GED more</a:t>
                      </a:r>
                      <a:r>
                        <a:rPr lang="en-US" sz="1600" b="1" baseline="0" dirty="0" smtClean="0"/>
                        <a:t> than 2 years ago</a:t>
                      </a:r>
                    </a:p>
                    <a:p>
                      <a:endParaRPr lang="en-US" sz="5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GPA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Scores: GED, SAT, 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/>
                        <a:t>Past math courses and math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Full time vs. part time student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Less than 20 hours of weekly commitments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Has degree beyond HS diploma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Job requires math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Feelings about math (positive or negative)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6327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2. Consider Educational Goals –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Math Pathways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="1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   Career Tech Path </a:t>
                      </a:r>
                      <a:r>
                        <a:rPr lang="en-US" sz="1600" b="1" i="1" baseline="0" dirty="0" smtClean="0"/>
                        <a:t>                                 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    STEM Path        </a:t>
                      </a:r>
                      <a:r>
                        <a:rPr lang="en-US" sz="1600" b="1" i="1" baseline="0" dirty="0" smtClean="0"/>
                        <a:t>                                           </a:t>
                      </a:r>
                      <a:r>
                        <a:rPr lang="en-US" sz="1600" b="1" i="1" baseline="0" dirty="0" smtClean="0">
                          <a:solidFill>
                            <a:schemeClr val="accent6"/>
                          </a:solidFill>
                        </a:rPr>
                        <a:t>   Alternate Path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aseline="0" dirty="0" smtClean="0"/>
                        <a:t> </a:t>
                      </a:r>
                      <a:r>
                        <a:rPr lang="en-US" sz="1100" i="1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MTH 020, MTH 050, MTH 080</a:t>
                      </a:r>
                      <a:r>
                        <a:rPr lang="en-US" sz="1100" i="1" baseline="0" dirty="0" smtClean="0"/>
                        <a:t>       </a:t>
                      </a:r>
                      <a:r>
                        <a:rPr lang="en-US" sz="1100" i="1" baseline="0" dirty="0" smtClean="0">
                          <a:solidFill>
                            <a:srgbClr val="00B050"/>
                          </a:solidFill>
                        </a:rPr>
                        <a:t>MTH 020, MTH 060, MTH 065, MTH095, MTH 111, MTH 112, MTH 251 </a:t>
                      </a:r>
                      <a:r>
                        <a:rPr lang="en-US" sz="1100" i="1" baseline="0" dirty="0" smtClean="0"/>
                        <a:t>      </a:t>
                      </a:r>
                      <a:r>
                        <a:rPr lang="en-US" sz="1100" i="1" baseline="0" dirty="0" smtClean="0">
                          <a:solidFill>
                            <a:schemeClr val="accent6"/>
                          </a:solidFill>
                        </a:rPr>
                        <a:t>  MTH 020, MTH 098, MTH 105, MTH 243</a:t>
                      </a:r>
                      <a:endParaRPr lang="en-US" sz="1100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9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3. Use Math Faculty: </a:t>
                      </a:r>
                      <a:r>
                        <a:rPr lang="en-US" sz="1600" baseline="0" dirty="0" smtClean="0"/>
                        <a:t>specific questions about math skills correlating to math placement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051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4. Placement Test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Accuplacer (currently) or New Generation</a:t>
                      </a:r>
                      <a:r>
                        <a:rPr lang="en-US" sz="1400" baseline="0" dirty="0" smtClean="0"/>
                        <a:t> Accuplacer (near future)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Program requirements:  apprenticeships, admissions to various programs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7412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Challenges</a:t>
                      </a:r>
                      <a:r>
                        <a:rPr lang="en-US" sz="1600" dirty="0" smtClean="0"/>
                        <a:t>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Scaling-up</a:t>
                      </a:r>
                      <a:r>
                        <a:rPr lang="en-US" sz="1400" baseline="0" dirty="0" smtClean="0"/>
                        <a:t> to all incoming students- creating tools for advisors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Covering multiple entry points (online enrollment, advising, testing center, high schools, three campuses)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Systematizing</a:t>
                      </a:r>
                      <a:r>
                        <a:rPr lang="en-US" sz="1400" baseline="0" dirty="0" smtClean="0"/>
                        <a:t> student support crosswalks (tutoring, math lab)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7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Placement Advising Coordinator\Tools for Scaling up\FORMS\Math Pathways with bord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199"/>
            <a:ext cx="7944521" cy="5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Writing Placements </a:t>
            </a:r>
            <a:r>
              <a:rPr lang="en-US" b="1" dirty="0" smtClean="0"/>
              <a:t>(self-report and/or unofficial transcripts)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399843"/>
              </p:ext>
            </p:extLst>
          </p:nvPr>
        </p:nvGraphicFramePr>
        <p:xfrm>
          <a:off x="457200" y="609600"/>
          <a:ext cx="8763000" cy="5379720"/>
        </p:xfrm>
        <a:graphic>
          <a:graphicData uri="http://schemas.openxmlformats.org/drawingml/2006/table">
            <a:tbl>
              <a:tblPr firstRow="1" bandRow="1"/>
              <a:tblGrid>
                <a:gridCol w="4343400"/>
                <a:gridCol w="4419600"/>
              </a:tblGrid>
              <a:tr h="25146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1. Graduated</a:t>
                      </a:r>
                      <a:r>
                        <a:rPr lang="en-US" sz="1600" b="1" baseline="0" dirty="0" smtClean="0"/>
                        <a:t> or passed GED within 5 years</a:t>
                      </a:r>
                    </a:p>
                    <a:p>
                      <a:endParaRPr lang="en-US" sz="5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GPA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Scores: GED, SAT, ACT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English coursework and grades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Has written 3 page essays or research papers?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Interest in reading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Full time vs. part time student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Less than 20 hours of weekly commitments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Feelings about writing (positive or negative)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Writing sample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Motivation level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aseline="0" dirty="0" smtClean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Graduated or passed GED more</a:t>
                      </a:r>
                      <a:r>
                        <a:rPr lang="en-US" sz="1600" b="1" baseline="0" dirty="0" smtClean="0"/>
                        <a:t> than 5 years ago</a:t>
                      </a:r>
                    </a:p>
                    <a:p>
                      <a:endParaRPr lang="en-US" sz="5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GPA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Scores: GED, SAT, 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Past English courses and writing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Has written 3 page essays or research papers?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Interest in reading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Full time vs. part time student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Less than 20 hours of weekly commitments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Has degree beyond HS diploma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Job requires writing and reading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Feelings about writing (positive or negative)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Writing sample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Motivation level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131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2. Consider Educational Goals: </a:t>
                      </a:r>
                      <a:r>
                        <a:rPr lang="en-US" sz="1600" b="1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         Career Tech Path </a:t>
                      </a:r>
                      <a:r>
                        <a:rPr lang="en-US" sz="1600" b="1" i="1" baseline="0" dirty="0" smtClean="0"/>
                        <a:t>                      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   University Transfer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13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3. Use Writing Faculty: </a:t>
                      </a:r>
                      <a:r>
                        <a:rPr lang="en-US" sz="1600" baseline="0" dirty="0" smtClean="0"/>
                        <a:t>specific questions about writing skills correlating to writing placement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3851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4. Placement Test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Accuplacer (currently) or New Generation</a:t>
                      </a:r>
                      <a:r>
                        <a:rPr lang="en-US" sz="1400" baseline="0" dirty="0" smtClean="0"/>
                        <a:t> Accuplacer (near future)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Program requirements:  apprenticeships, admissions to various programs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7412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Challenges</a:t>
                      </a:r>
                      <a:r>
                        <a:rPr lang="en-US" sz="1600" dirty="0" smtClean="0"/>
                        <a:t>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Scaling-up</a:t>
                      </a:r>
                      <a:r>
                        <a:rPr lang="en-US" sz="1400" baseline="0" dirty="0" smtClean="0"/>
                        <a:t> to all incoming students- creating tools for advisors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Covering multiple entry points (online enrollment, advising, testing center, high schools, three campuses)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Systematizing</a:t>
                      </a:r>
                      <a:r>
                        <a:rPr lang="en-US" sz="1400" baseline="0" dirty="0" smtClean="0"/>
                        <a:t> student support crosswalks (tutoring, writing center)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39762"/>
          </a:xfrm>
        </p:spPr>
        <p:txBody>
          <a:bodyPr/>
          <a:lstStyle/>
          <a:p>
            <a:r>
              <a:rPr lang="en-US" sz="3200" dirty="0" smtClean="0"/>
              <a:t>Next Steps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114800"/>
          </a:xfrm>
        </p:spPr>
        <p:txBody>
          <a:bodyPr/>
          <a:lstStyle/>
          <a:p>
            <a:r>
              <a:rPr lang="en-US" sz="2400" dirty="0" smtClean="0"/>
              <a:t>Continue to scale up with refinement of placement tools and training of advising and support staff, including Welcome Center’s partnership with high schools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Continue to improve placement process with success data and faculty input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Develop support referral process to accompany placement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1829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562</Words>
  <Application>Microsoft Office PowerPoint</Application>
  <PresentationFormat>On-screen Show (4:3)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Office Theme</vt:lpstr>
      <vt:lpstr>Custom Design</vt:lpstr>
      <vt:lpstr>1_Office Theme</vt:lpstr>
      <vt:lpstr>PASS Program/Testing Center Placement Advising for Student Success</vt:lpstr>
      <vt:lpstr>PASS/Testing Center Updates</vt:lpstr>
      <vt:lpstr>PowerPoint Presentation</vt:lpstr>
      <vt:lpstr>PowerPoint Presentation</vt:lpstr>
      <vt:lpstr>Math Placements (self-report and/or unofficial transcripts)</vt:lpstr>
      <vt:lpstr>PowerPoint Presentation</vt:lpstr>
      <vt:lpstr>Writing Placements (self-report and/or unofficial transcripts)</vt:lpstr>
      <vt:lpstr>Next Steps</vt:lpstr>
    </vt:vector>
  </TitlesOfParts>
  <Company>Clackamas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Beth Wicklund</cp:lastModifiedBy>
  <cp:revision>213</cp:revision>
  <cp:lastPrinted>2017-01-28T03:21:17Z</cp:lastPrinted>
  <dcterms:created xsi:type="dcterms:W3CDTF">2015-07-20T21:46:48Z</dcterms:created>
  <dcterms:modified xsi:type="dcterms:W3CDTF">2017-05-03T19:25:13Z</dcterms:modified>
</cp:coreProperties>
</file>